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Proxima Nova"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3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Proxima Nova"/>
                <a:ea typeface="Proxima Nova"/>
                <a:cs typeface="Proxima Nova"/>
                <a:sym typeface="Proxima Nova"/>
              </a:rPr>
              <a:t>Phoenix is a 3U CubeSat equipped with a FLIR Tau 2 thermal imaging camera. This payload will capture images of several different cities to study the urban heat island effect. Testing is conducted to verify performance on orbit, in particular to understand the effects of the atmosphere and vacuum on the thermal imaging performance. All this work involves a variety of skills that have been developed and advanced over the past year such as CAD modeling, MATLAB, Python, hardware interfacing, radiometric modeling, and image processing. Two projects were completed for the NASA Space Grant, one being a thermal-vacuum test. In the thermal-vacuum test the camera is placed in a thermal chamber and its temperature is increased over a set range. The camera is focused on a blackbody that serves as a tool to define the accuracy of the camera’s focal-plane array.</a:t>
            </a:r>
            <a:endParaRPr>
              <a:latin typeface="Proxima Nova"/>
              <a:ea typeface="Proxima Nova"/>
              <a:cs typeface="Proxima Nova"/>
              <a:sym typeface="Proxima Nova"/>
            </a:endParaRPr>
          </a:p>
          <a:p>
            <a:pPr marL="0" lvl="0" indent="0">
              <a:spcBef>
                <a:spcPts val="16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Shape 11"/>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Shape 1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txBox="1">
            <a:spLocks noGrp="1"/>
          </p:cNvSpPr>
          <p:nvPr>
            <p:ph type="title"/>
          </p:nvPr>
        </p:nvSpPr>
        <p:spPr>
          <a:xfrm>
            <a:off x="311700" y="991475"/>
            <a:ext cx="8520600" cy="1917900"/>
          </a:xfrm>
          <a:prstGeom prst="rect">
            <a:avLst/>
          </a:prstGeom>
        </p:spPr>
        <p:txBody>
          <a:bodyPr spcFirstLastPara="1" wrap="square" lIns="91425" tIns="91425" rIns="91425" bIns="91425" anchor="ctr"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endParaRPr/>
          </a:p>
        </p:txBody>
      </p:sp>
      <p:sp>
        <p:nvSpPr>
          <p:cNvPr id="51" name="Shape 5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Shape 16"/>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Shape 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Shape 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Shape 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Shape 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Shape 2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Shape 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Shape 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Shape 41"/>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Shape 4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Shape 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Phoenix CubeSat: Radiometric Work on the Payload Camera</a:t>
            </a:r>
            <a:endParaRPr/>
          </a:p>
        </p:txBody>
      </p:sp>
      <p:sp>
        <p:nvSpPr>
          <p:cNvPr id="60" name="Shape 60"/>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Presented by Andre De Simone and Daniel La Rosa</a:t>
            </a:r>
            <a:endParaRPr/>
          </a:p>
        </p:txBody>
      </p:sp>
      <p:pic>
        <p:nvPicPr>
          <p:cNvPr id="61" name="Shape 61"/>
          <p:cNvPicPr preferRelativeResize="0"/>
          <p:nvPr/>
        </p:nvPicPr>
        <p:blipFill>
          <a:blip r:embed="rId3">
            <a:alphaModFix/>
          </a:blip>
          <a:stretch>
            <a:fillRect/>
          </a:stretch>
        </p:blipFill>
        <p:spPr>
          <a:xfrm>
            <a:off x="7615125" y="146950"/>
            <a:ext cx="1339875" cy="1243250"/>
          </a:xfrm>
          <a:prstGeom prst="rect">
            <a:avLst/>
          </a:prstGeom>
          <a:noFill/>
          <a:ln>
            <a:noFill/>
          </a:ln>
          <a:effectLst>
            <a:outerShdw blurRad="57150" dist="85725" dir="2040000" algn="b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Lunar Imaging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Lunar Imaging Test - Overview</a:t>
            </a:r>
            <a:endParaRPr/>
          </a:p>
        </p:txBody>
      </p:sp>
      <p:sp>
        <p:nvSpPr>
          <p:cNvPr id="142" name="Shape 1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Goal: To image the moon and come up with an atmospheric model to accurately measure surface temperature.</a:t>
            </a:r>
            <a:endParaRPr/>
          </a:p>
          <a:p>
            <a:pPr marL="457200" lvl="0" indent="-342900" rtl="0">
              <a:spcBef>
                <a:spcPts val="0"/>
              </a:spcBef>
              <a:spcAft>
                <a:spcPts val="0"/>
              </a:spcAft>
              <a:buSzPts val="1800"/>
              <a:buChar char="-"/>
            </a:pPr>
            <a:r>
              <a:rPr lang="en"/>
              <a:t>Reasoning: To try to recreate the conditions the camera will experience during flight.</a:t>
            </a:r>
            <a:endParaRPr/>
          </a:p>
          <a:p>
            <a:pPr marL="914400" lvl="1" indent="-317500">
              <a:spcBef>
                <a:spcPts val="0"/>
              </a:spcBef>
              <a:spcAft>
                <a:spcPts val="0"/>
              </a:spcAft>
              <a:buSzPts val="1400"/>
              <a:buChar char="-"/>
            </a:pPr>
            <a:r>
              <a:rPr lang="en"/>
              <a:t>Image the moon at its zenith over Tempe, AZ</a:t>
            </a:r>
            <a:endParaRPr/>
          </a:p>
        </p:txBody>
      </p:sp>
      <p:pic>
        <p:nvPicPr>
          <p:cNvPr id="143" name="Shape 143"/>
          <p:cNvPicPr preferRelativeResize="0"/>
          <p:nvPr/>
        </p:nvPicPr>
        <p:blipFill>
          <a:blip r:embed="rId3">
            <a:alphaModFix/>
          </a:blip>
          <a:stretch>
            <a:fillRect/>
          </a:stretch>
        </p:blipFill>
        <p:spPr>
          <a:xfrm>
            <a:off x="6782028" y="2693626"/>
            <a:ext cx="2301898" cy="2300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Lunar Imaging Test - Setup</a:t>
            </a:r>
            <a:endParaRPr/>
          </a:p>
        </p:txBody>
      </p:sp>
      <p:sp>
        <p:nvSpPr>
          <p:cNvPr id="149" name="Shape 1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spcBef>
                <a:spcPts val="0"/>
              </a:spcBef>
              <a:spcAft>
                <a:spcPts val="0"/>
              </a:spcAft>
              <a:buSzPts val="1800"/>
              <a:buChar char="-"/>
            </a:pPr>
            <a:r>
              <a:rPr lang="en"/>
              <a:t>Tripod mount with 3 axis alligator clamp</a:t>
            </a:r>
            <a:endParaRPr/>
          </a:p>
        </p:txBody>
      </p:sp>
      <p:grpSp>
        <p:nvGrpSpPr>
          <p:cNvPr id="150" name="Shape 150"/>
          <p:cNvGrpSpPr/>
          <p:nvPr/>
        </p:nvGrpSpPr>
        <p:grpSpPr>
          <a:xfrm>
            <a:off x="1486374" y="1613375"/>
            <a:ext cx="6171252" cy="3295698"/>
            <a:chOff x="1483499" y="1696125"/>
            <a:chExt cx="6171252" cy="3295698"/>
          </a:xfrm>
        </p:grpSpPr>
        <p:pic>
          <p:nvPicPr>
            <p:cNvPr id="151" name="Shape 151"/>
            <p:cNvPicPr preferRelativeResize="0"/>
            <p:nvPr/>
          </p:nvPicPr>
          <p:blipFill rotWithShape="1">
            <a:blip r:embed="rId3">
              <a:alphaModFix/>
            </a:blip>
            <a:srcRect t="17191"/>
            <a:stretch/>
          </p:blipFill>
          <p:spPr>
            <a:xfrm>
              <a:off x="5416026" y="1696127"/>
              <a:ext cx="2238726" cy="3295696"/>
            </a:xfrm>
            <a:prstGeom prst="rect">
              <a:avLst/>
            </a:prstGeom>
            <a:noFill/>
            <a:ln>
              <a:noFill/>
            </a:ln>
          </p:spPr>
        </p:pic>
        <p:pic>
          <p:nvPicPr>
            <p:cNvPr id="152" name="Shape 152"/>
            <p:cNvPicPr preferRelativeResize="0"/>
            <p:nvPr/>
          </p:nvPicPr>
          <p:blipFill rotWithShape="1">
            <a:blip r:embed="rId4">
              <a:alphaModFix/>
            </a:blip>
            <a:srcRect l="12342" t="33576" r="12350"/>
            <a:stretch/>
          </p:blipFill>
          <p:spPr>
            <a:xfrm>
              <a:off x="1483499" y="1696125"/>
              <a:ext cx="2101778" cy="3295696"/>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Lunar Imaging Test - Setup</a:t>
            </a:r>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54" y="1017725"/>
            <a:ext cx="5674822" cy="378229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Lunar Imaging Test - Results</a:t>
            </a:r>
            <a:endParaRPr/>
          </a:p>
          <a:p>
            <a:pPr marL="0" lvl="0" indent="0" rtl="0">
              <a:spcBef>
                <a:spcPts val="0"/>
              </a:spcBef>
              <a:spcAft>
                <a:spcPts val="0"/>
              </a:spcAft>
              <a:buNone/>
            </a:pPr>
            <a:endParaRPr/>
          </a:p>
        </p:txBody>
      </p:sp>
      <p:grpSp>
        <p:nvGrpSpPr>
          <p:cNvPr id="164" name="Shape 164"/>
          <p:cNvGrpSpPr/>
          <p:nvPr/>
        </p:nvGrpSpPr>
        <p:grpSpPr>
          <a:xfrm>
            <a:off x="346027" y="1213550"/>
            <a:ext cx="8451946" cy="3718149"/>
            <a:chOff x="451675" y="1645893"/>
            <a:chExt cx="7852050" cy="3078957"/>
          </a:xfrm>
        </p:grpSpPr>
        <p:pic>
          <p:nvPicPr>
            <p:cNvPr id="165" name="Shape 165"/>
            <p:cNvPicPr preferRelativeResize="0"/>
            <p:nvPr/>
          </p:nvPicPr>
          <p:blipFill>
            <a:blip r:embed="rId3">
              <a:alphaModFix/>
            </a:blip>
            <a:stretch>
              <a:fillRect/>
            </a:stretch>
          </p:blipFill>
          <p:spPr>
            <a:xfrm>
              <a:off x="2492850" y="1645900"/>
              <a:ext cx="1728525" cy="1382825"/>
            </a:xfrm>
            <a:prstGeom prst="rect">
              <a:avLst/>
            </a:prstGeom>
            <a:noFill/>
            <a:ln>
              <a:noFill/>
            </a:ln>
          </p:spPr>
        </p:pic>
        <p:pic>
          <p:nvPicPr>
            <p:cNvPr id="166" name="Shape 166"/>
            <p:cNvPicPr preferRelativeResize="0"/>
            <p:nvPr/>
          </p:nvPicPr>
          <p:blipFill>
            <a:blip r:embed="rId4">
              <a:alphaModFix/>
            </a:blip>
            <a:stretch>
              <a:fillRect/>
            </a:stretch>
          </p:blipFill>
          <p:spPr>
            <a:xfrm>
              <a:off x="6575200" y="1645900"/>
              <a:ext cx="1728525" cy="1382825"/>
            </a:xfrm>
            <a:prstGeom prst="rect">
              <a:avLst/>
            </a:prstGeom>
            <a:noFill/>
            <a:ln>
              <a:noFill/>
            </a:ln>
          </p:spPr>
        </p:pic>
        <p:pic>
          <p:nvPicPr>
            <p:cNvPr id="167" name="Shape 167"/>
            <p:cNvPicPr preferRelativeResize="0"/>
            <p:nvPr/>
          </p:nvPicPr>
          <p:blipFill>
            <a:blip r:embed="rId5">
              <a:alphaModFix/>
            </a:blip>
            <a:stretch>
              <a:fillRect/>
            </a:stretch>
          </p:blipFill>
          <p:spPr>
            <a:xfrm>
              <a:off x="451675" y="1645893"/>
              <a:ext cx="1728525" cy="1382833"/>
            </a:xfrm>
            <a:prstGeom prst="rect">
              <a:avLst/>
            </a:prstGeom>
            <a:noFill/>
            <a:ln>
              <a:noFill/>
            </a:ln>
          </p:spPr>
        </p:pic>
        <p:pic>
          <p:nvPicPr>
            <p:cNvPr id="168" name="Shape 168"/>
            <p:cNvPicPr preferRelativeResize="0"/>
            <p:nvPr/>
          </p:nvPicPr>
          <p:blipFill>
            <a:blip r:embed="rId6">
              <a:alphaModFix/>
            </a:blip>
            <a:stretch>
              <a:fillRect/>
            </a:stretch>
          </p:blipFill>
          <p:spPr>
            <a:xfrm>
              <a:off x="5678250" y="3342025"/>
              <a:ext cx="1728502" cy="1382825"/>
            </a:xfrm>
            <a:prstGeom prst="rect">
              <a:avLst/>
            </a:prstGeom>
            <a:noFill/>
            <a:ln>
              <a:noFill/>
            </a:ln>
          </p:spPr>
        </p:pic>
        <p:pic>
          <p:nvPicPr>
            <p:cNvPr id="169" name="Shape 169"/>
            <p:cNvPicPr preferRelativeResize="0"/>
            <p:nvPr/>
          </p:nvPicPr>
          <p:blipFill>
            <a:blip r:embed="rId7">
              <a:alphaModFix/>
            </a:blip>
            <a:stretch>
              <a:fillRect/>
            </a:stretch>
          </p:blipFill>
          <p:spPr>
            <a:xfrm>
              <a:off x="4534025" y="1655072"/>
              <a:ext cx="1728525" cy="1382828"/>
            </a:xfrm>
            <a:prstGeom prst="rect">
              <a:avLst/>
            </a:prstGeom>
            <a:noFill/>
            <a:ln>
              <a:noFill/>
            </a:ln>
          </p:spPr>
        </p:pic>
        <p:pic>
          <p:nvPicPr>
            <p:cNvPr id="170" name="Shape 170"/>
            <p:cNvPicPr preferRelativeResize="0"/>
            <p:nvPr/>
          </p:nvPicPr>
          <p:blipFill>
            <a:blip r:embed="rId8">
              <a:alphaModFix/>
            </a:blip>
            <a:stretch>
              <a:fillRect/>
            </a:stretch>
          </p:blipFill>
          <p:spPr>
            <a:xfrm>
              <a:off x="3582225" y="3342030"/>
              <a:ext cx="1728525" cy="1382820"/>
            </a:xfrm>
            <a:prstGeom prst="rect">
              <a:avLst/>
            </a:prstGeom>
            <a:noFill/>
            <a:ln>
              <a:noFill/>
            </a:ln>
          </p:spPr>
        </p:pic>
        <p:pic>
          <p:nvPicPr>
            <p:cNvPr id="171" name="Shape 171"/>
            <p:cNvPicPr preferRelativeResize="0"/>
            <p:nvPr/>
          </p:nvPicPr>
          <p:blipFill>
            <a:blip r:embed="rId9">
              <a:alphaModFix/>
            </a:blip>
            <a:stretch>
              <a:fillRect/>
            </a:stretch>
          </p:blipFill>
          <p:spPr>
            <a:xfrm>
              <a:off x="1486200" y="3342030"/>
              <a:ext cx="1728525" cy="138282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Lunar Imaging Test - Results</a:t>
            </a:r>
            <a:endParaRPr/>
          </a:p>
          <a:p>
            <a:pPr marL="0" lvl="0" indent="0" rtl="0">
              <a:spcBef>
                <a:spcPts val="0"/>
              </a:spcBef>
              <a:spcAft>
                <a:spcPts val="0"/>
              </a:spcAft>
              <a:buNone/>
            </a:pPr>
            <a:endParaRPr/>
          </a:p>
        </p:txBody>
      </p:sp>
      <p:grpSp>
        <p:nvGrpSpPr>
          <p:cNvPr id="177" name="Shape 177"/>
          <p:cNvGrpSpPr/>
          <p:nvPr/>
        </p:nvGrpSpPr>
        <p:grpSpPr>
          <a:xfrm>
            <a:off x="2229475" y="1090573"/>
            <a:ext cx="4685050" cy="3754803"/>
            <a:chOff x="2032050" y="1017723"/>
            <a:chExt cx="4685050" cy="3754803"/>
          </a:xfrm>
        </p:grpSpPr>
        <p:pic>
          <p:nvPicPr>
            <p:cNvPr id="178" name="Shape 178"/>
            <p:cNvPicPr preferRelativeResize="0"/>
            <p:nvPr/>
          </p:nvPicPr>
          <p:blipFill>
            <a:blip r:embed="rId3">
              <a:alphaModFix/>
            </a:blip>
            <a:stretch>
              <a:fillRect/>
            </a:stretch>
          </p:blipFill>
          <p:spPr>
            <a:xfrm>
              <a:off x="2032050" y="1017725"/>
              <a:ext cx="2251774" cy="1801400"/>
            </a:xfrm>
            <a:prstGeom prst="rect">
              <a:avLst/>
            </a:prstGeom>
            <a:noFill/>
            <a:ln>
              <a:noFill/>
            </a:ln>
          </p:spPr>
        </p:pic>
        <p:pic>
          <p:nvPicPr>
            <p:cNvPr id="179" name="Shape 179"/>
            <p:cNvPicPr preferRelativeResize="0"/>
            <p:nvPr/>
          </p:nvPicPr>
          <p:blipFill>
            <a:blip r:embed="rId4">
              <a:alphaModFix/>
            </a:blip>
            <a:stretch>
              <a:fillRect/>
            </a:stretch>
          </p:blipFill>
          <p:spPr>
            <a:xfrm>
              <a:off x="2032050" y="2971108"/>
              <a:ext cx="2251774" cy="1801418"/>
            </a:xfrm>
            <a:prstGeom prst="rect">
              <a:avLst/>
            </a:prstGeom>
            <a:noFill/>
            <a:ln>
              <a:noFill/>
            </a:ln>
          </p:spPr>
        </p:pic>
        <p:pic>
          <p:nvPicPr>
            <p:cNvPr id="180" name="Shape 180"/>
            <p:cNvPicPr preferRelativeResize="0"/>
            <p:nvPr/>
          </p:nvPicPr>
          <p:blipFill>
            <a:blip r:embed="rId5">
              <a:alphaModFix/>
            </a:blip>
            <a:stretch>
              <a:fillRect/>
            </a:stretch>
          </p:blipFill>
          <p:spPr>
            <a:xfrm>
              <a:off x="4465325" y="1017723"/>
              <a:ext cx="2251774" cy="1801417"/>
            </a:xfrm>
            <a:prstGeom prst="rect">
              <a:avLst/>
            </a:prstGeom>
            <a:noFill/>
            <a:ln>
              <a:noFill/>
            </a:ln>
          </p:spPr>
        </p:pic>
        <p:pic>
          <p:nvPicPr>
            <p:cNvPr id="181" name="Shape 181"/>
            <p:cNvPicPr preferRelativeResize="0"/>
            <p:nvPr/>
          </p:nvPicPr>
          <p:blipFill>
            <a:blip r:embed="rId6">
              <a:alphaModFix/>
            </a:blip>
            <a:stretch>
              <a:fillRect/>
            </a:stretch>
          </p:blipFill>
          <p:spPr>
            <a:xfrm>
              <a:off x="4465325" y="2971110"/>
              <a:ext cx="2251774" cy="1801416"/>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Lunar Imaging Test - Results</a:t>
            </a:r>
            <a:endParaRPr/>
          </a:p>
          <a:p>
            <a:pPr marL="0" lvl="0" indent="0">
              <a:spcBef>
                <a:spcPts val="0"/>
              </a:spcBef>
              <a:spcAft>
                <a:spcPts val="0"/>
              </a:spcAft>
              <a:buNone/>
            </a:pPr>
            <a:endParaRPr/>
          </a:p>
        </p:txBody>
      </p:sp>
      <p:sp>
        <p:nvSpPr>
          <p:cNvPr id="187" name="Shape 187"/>
          <p:cNvSpPr txBox="1">
            <a:spLocks noGrp="1"/>
          </p:cNvSpPr>
          <p:nvPr>
            <p:ph type="body" idx="1"/>
          </p:nvPr>
        </p:nvSpPr>
        <p:spPr>
          <a:xfrm>
            <a:off x="311700" y="4420000"/>
            <a:ext cx="8520600" cy="636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Start date corresponds Oct 1st, end day corresponds to Nov 10th</a:t>
            </a:r>
            <a:endParaRPr/>
          </a:p>
        </p:txBody>
      </p:sp>
      <p:pic>
        <p:nvPicPr>
          <p:cNvPr id="188" name="Shape 188"/>
          <p:cNvPicPr preferRelativeResize="0"/>
          <p:nvPr/>
        </p:nvPicPr>
        <p:blipFill>
          <a:blip r:embed="rId3">
            <a:alphaModFix/>
          </a:blip>
          <a:stretch>
            <a:fillRect/>
          </a:stretch>
        </p:blipFill>
        <p:spPr>
          <a:xfrm>
            <a:off x="2307339" y="1017726"/>
            <a:ext cx="4529318" cy="3396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Future Work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Lunar Imaging/Atmospheric Modeling</a:t>
            </a:r>
            <a:endParaRPr/>
          </a:p>
        </p:txBody>
      </p:sp>
      <p:sp>
        <p:nvSpPr>
          <p:cNvPr id="199" name="Shape 1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After addressing issues with thermal chamber testing, lunar imaging will be revisited for accurate modeling of atmosphere</a:t>
            </a:r>
            <a:endParaRPr/>
          </a:p>
          <a:p>
            <a:pPr marL="457200" lvl="0" indent="-342900" rtl="0">
              <a:spcBef>
                <a:spcPts val="0"/>
              </a:spcBef>
              <a:spcAft>
                <a:spcPts val="0"/>
              </a:spcAft>
              <a:buSzPts val="1800"/>
              <a:buChar char="-"/>
            </a:pPr>
            <a:r>
              <a:rPr lang="en"/>
              <a:t>More data will be taken</a:t>
            </a:r>
            <a:endParaRPr/>
          </a:p>
          <a:p>
            <a:pPr marL="457200" lvl="0" indent="-342900" rtl="0">
              <a:spcBef>
                <a:spcPts val="0"/>
              </a:spcBef>
              <a:spcAft>
                <a:spcPts val="0"/>
              </a:spcAft>
              <a:buSzPts val="1800"/>
              <a:buChar char="-"/>
            </a:pPr>
            <a:r>
              <a:rPr lang="en"/>
              <a:t>Will be tested with filter during cloudy day</a:t>
            </a:r>
            <a:endParaRPr/>
          </a:p>
          <a:p>
            <a:pPr marL="914400" lvl="1" indent="-342900" rtl="0">
              <a:spcBef>
                <a:spcPts val="0"/>
              </a:spcBef>
              <a:spcAft>
                <a:spcPts val="0"/>
              </a:spcAft>
              <a:buSzPts val="1800"/>
              <a:buChar char="-"/>
            </a:pPr>
            <a:r>
              <a:rPr lang="en" sz="1800"/>
              <a:t>10.5-12.5μm</a:t>
            </a:r>
            <a:endParaRPr/>
          </a:p>
        </p:txBody>
      </p:sp>
      <p:pic>
        <p:nvPicPr>
          <p:cNvPr id="200" name="Shape 200"/>
          <p:cNvPicPr preferRelativeResize="0"/>
          <p:nvPr/>
        </p:nvPicPr>
        <p:blipFill>
          <a:blip r:embed="rId3">
            <a:alphaModFix/>
          </a:blip>
          <a:stretch>
            <a:fillRect/>
          </a:stretch>
        </p:blipFill>
        <p:spPr>
          <a:xfrm>
            <a:off x="6955975" y="2849625"/>
            <a:ext cx="2188024" cy="21880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Manipulating the Raw Data from the Camera</a:t>
            </a:r>
            <a:endParaRPr/>
          </a:p>
        </p:txBody>
      </p:sp>
      <p:pic>
        <p:nvPicPr>
          <p:cNvPr id="206" name="Shape 206"/>
          <p:cNvPicPr preferRelativeResize="0"/>
          <p:nvPr/>
        </p:nvPicPr>
        <p:blipFill>
          <a:blip r:embed="rId3">
            <a:alphaModFix/>
          </a:blip>
          <a:stretch>
            <a:fillRect/>
          </a:stretch>
        </p:blipFill>
        <p:spPr>
          <a:xfrm>
            <a:off x="1178125" y="1140975"/>
            <a:ext cx="6787741" cy="3820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Overview</a:t>
            </a:r>
            <a:endParaRPr/>
          </a:p>
        </p:txBody>
      </p:sp>
      <p:pic>
        <p:nvPicPr>
          <p:cNvPr id="67" name="Shape 67"/>
          <p:cNvPicPr preferRelativeResize="0"/>
          <p:nvPr/>
        </p:nvPicPr>
        <p:blipFill>
          <a:blip r:embed="rId3">
            <a:alphaModFix/>
          </a:blip>
          <a:stretch>
            <a:fillRect/>
          </a:stretch>
        </p:blipFill>
        <p:spPr>
          <a:xfrm rot="13">
            <a:off x="806707" y="1017731"/>
            <a:ext cx="3028339" cy="3816088"/>
          </a:xfrm>
          <a:prstGeom prst="rect">
            <a:avLst/>
          </a:prstGeom>
          <a:noFill/>
          <a:ln>
            <a:noFill/>
          </a:ln>
        </p:spPr>
      </p:pic>
      <p:pic>
        <p:nvPicPr>
          <p:cNvPr id="68" name="Shape 68"/>
          <p:cNvPicPr preferRelativeResize="0"/>
          <p:nvPr/>
        </p:nvPicPr>
        <p:blipFill rotWithShape="1">
          <a:blip r:embed="rId4">
            <a:alphaModFix/>
          </a:blip>
          <a:srcRect l="17175" t="4916" r="20187" b="38378"/>
          <a:stretch/>
        </p:blipFill>
        <p:spPr>
          <a:xfrm>
            <a:off x="4373700" y="1017725"/>
            <a:ext cx="3071950" cy="3816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Acknowledgements</a:t>
            </a:r>
            <a:endParaRPr/>
          </a:p>
        </p:txBody>
      </p:sp>
      <p:pic>
        <p:nvPicPr>
          <p:cNvPr id="212" name="Shape 212"/>
          <p:cNvPicPr preferRelativeResize="0"/>
          <p:nvPr/>
        </p:nvPicPr>
        <p:blipFill>
          <a:blip r:embed="rId3">
            <a:alphaModFix/>
          </a:blip>
          <a:stretch>
            <a:fillRect/>
          </a:stretch>
        </p:blipFill>
        <p:spPr>
          <a:xfrm>
            <a:off x="311705" y="4065963"/>
            <a:ext cx="3584839" cy="572700"/>
          </a:xfrm>
          <a:prstGeom prst="rect">
            <a:avLst/>
          </a:prstGeom>
          <a:noFill/>
          <a:ln>
            <a:noFill/>
          </a:ln>
        </p:spPr>
      </p:pic>
      <p:pic>
        <p:nvPicPr>
          <p:cNvPr id="213" name="Shape 213"/>
          <p:cNvPicPr preferRelativeResize="0"/>
          <p:nvPr/>
        </p:nvPicPr>
        <p:blipFill>
          <a:blip r:embed="rId4">
            <a:alphaModFix/>
          </a:blip>
          <a:stretch>
            <a:fillRect/>
          </a:stretch>
        </p:blipFill>
        <p:spPr>
          <a:xfrm>
            <a:off x="4752750" y="1152463"/>
            <a:ext cx="1607225" cy="1607225"/>
          </a:xfrm>
          <a:prstGeom prst="rect">
            <a:avLst/>
          </a:prstGeom>
          <a:noFill/>
          <a:ln>
            <a:noFill/>
          </a:ln>
        </p:spPr>
      </p:pic>
      <p:pic>
        <p:nvPicPr>
          <p:cNvPr id="214" name="Shape 214"/>
          <p:cNvPicPr preferRelativeResize="0"/>
          <p:nvPr/>
        </p:nvPicPr>
        <p:blipFill>
          <a:blip r:embed="rId5">
            <a:alphaModFix/>
          </a:blip>
          <a:stretch>
            <a:fillRect/>
          </a:stretch>
        </p:blipFill>
        <p:spPr>
          <a:xfrm>
            <a:off x="311700" y="1152450"/>
            <a:ext cx="1148050" cy="1607250"/>
          </a:xfrm>
          <a:prstGeom prst="rect">
            <a:avLst/>
          </a:prstGeom>
          <a:noFill/>
          <a:ln>
            <a:noFill/>
          </a:ln>
        </p:spPr>
      </p:pic>
      <p:sp>
        <p:nvSpPr>
          <p:cNvPr id="215" name="Shape 215"/>
          <p:cNvSpPr txBox="1"/>
          <p:nvPr/>
        </p:nvSpPr>
        <p:spPr>
          <a:xfrm>
            <a:off x="1637122" y="1166200"/>
            <a:ext cx="2322900" cy="15798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b="1"/>
              <a:t>Judd Bowman</a:t>
            </a:r>
            <a:endParaRPr b="1"/>
          </a:p>
          <a:p>
            <a:pPr marL="457200" lvl="0" indent="-317500" rtl="0">
              <a:spcBef>
                <a:spcPts val="0"/>
              </a:spcBef>
              <a:spcAft>
                <a:spcPts val="0"/>
              </a:spcAft>
              <a:buSzPts val="1400"/>
              <a:buChar char="-"/>
            </a:pPr>
            <a:r>
              <a:rPr lang="en" i="1"/>
              <a:t>Mentor</a:t>
            </a:r>
            <a:endParaRPr i="1"/>
          </a:p>
          <a:p>
            <a:pPr marL="457200" lvl="0" indent="-317500">
              <a:spcBef>
                <a:spcPts val="0"/>
              </a:spcBef>
              <a:spcAft>
                <a:spcPts val="0"/>
              </a:spcAft>
              <a:buSzPts val="1400"/>
              <a:buChar char="-"/>
            </a:pPr>
            <a:r>
              <a:rPr lang="en" i="1"/>
              <a:t>School of Earth and Space Exploration</a:t>
            </a:r>
            <a:endParaRPr i="1"/>
          </a:p>
        </p:txBody>
      </p:sp>
      <p:sp>
        <p:nvSpPr>
          <p:cNvPr id="216" name="Shape 216"/>
          <p:cNvSpPr txBox="1"/>
          <p:nvPr/>
        </p:nvSpPr>
        <p:spPr>
          <a:xfrm>
            <a:off x="6509497" y="1166175"/>
            <a:ext cx="2322900" cy="15798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b="1"/>
              <a:t>Danny Jacobs</a:t>
            </a:r>
            <a:endParaRPr b="1"/>
          </a:p>
          <a:p>
            <a:pPr marL="457200" lvl="0" indent="-317500" rtl="0">
              <a:spcBef>
                <a:spcPts val="0"/>
              </a:spcBef>
              <a:spcAft>
                <a:spcPts val="0"/>
              </a:spcAft>
              <a:buSzPts val="1400"/>
              <a:buChar char="-"/>
            </a:pPr>
            <a:r>
              <a:rPr lang="en" i="1"/>
              <a:t>Mentor</a:t>
            </a:r>
            <a:endParaRPr i="1"/>
          </a:p>
          <a:p>
            <a:pPr marL="457200" lvl="0" indent="-317500" rtl="0">
              <a:spcBef>
                <a:spcPts val="0"/>
              </a:spcBef>
              <a:spcAft>
                <a:spcPts val="0"/>
              </a:spcAft>
              <a:buSzPts val="1400"/>
              <a:buChar char="-"/>
            </a:pPr>
            <a:r>
              <a:rPr lang="en" i="1"/>
              <a:t>School of Earth and Space Exploration</a:t>
            </a:r>
            <a:endParaRPr i="1"/>
          </a:p>
        </p:txBody>
      </p:sp>
      <p:pic>
        <p:nvPicPr>
          <p:cNvPr id="217" name="Shape 217"/>
          <p:cNvPicPr preferRelativeResize="0"/>
          <p:nvPr/>
        </p:nvPicPr>
        <p:blipFill>
          <a:blip r:embed="rId6">
            <a:alphaModFix/>
          </a:blip>
          <a:stretch>
            <a:fillRect/>
          </a:stretch>
        </p:blipFill>
        <p:spPr>
          <a:xfrm>
            <a:off x="5247550" y="3855425"/>
            <a:ext cx="3584850" cy="993775"/>
          </a:xfrm>
          <a:prstGeom prst="rect">
            <a:avLst/>
          </a:prstGeom>
          <a:noFill/>
          <a:ln>
            <a:noFill/>
          </a:ln>
        </p:spPr>
      </p:pic>
      <p:pic>
        <p:nvPicPr>
          <p:cNvPr id="218" name="Shape 218"/>
          <p:cNvPicPr preferRelativeResize="0"/>
          <p:nvPr/>
        </p:nvPicPr>
        <p:blipFill>
          <a:blip r:embed="rId7">
            <a:alphaModFix/>
          </a:blip>
          <a:stretch>
            <a:fillRect/>
          </a:stretch>
        </p:blipFill>
        <p:spPr>
          <a:xfrm>
            <a:off x="3974865" y="3855413"/>
            <a:ext cx="1194371" cy="993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Thermal Vacuum Test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Overview</a:t>
            </a:r>
            <a:endParaRPr/>
          </a:p>
        </p:txBody>
      </p:sp>
      <p:sp>
        <p:nvSpPr>
          <p:cNvPr id="79" name="Shape 79"/>
          <p:cNvSpPr txBox="1">
            <a:spLocks noGrp="1"/>
          </p:cNvSpPr>
          <p:nvPr>
            <p:ph type="body" idx="1"/>
          </p:nvPr>
        </p:nvSpPr>
        <p:spPr>
          <a:xfrm>
            <a:off x="311700" y="1152475"/>
            <a:ext cx="5138700" cy="3416400"/>
          </a:xfrm>
          <a:prstGeom prst="rect">
            <a:avLst/>
          </a:prstGeom>
        </p:spPr>
        <p:txBody>
          <a:bodyPr spcFirstLastPara="1" wrap="square" lIns="91425" tIns="91425" rIns="91425" bIns="91425" anchor="t" anchorCtr="0">
            <a:noAutofit/>
          </a:bodyPr>
          <a:lstStyle/>
          <a:p>
            <a:pPr marL="457200" lvl="0" indent="-342900" rtl="0">
              <a:lnSpc>
                <a:spcPct val="100000"/>
              </a:lnSpc>
              <a:spcBef>
                <a:spcPts val="0"/>
              </a:spcBef>
              <a:spcAft>
                <a:spcPts val="0"/>
              </a:spcAft>
              <a:buSzPts val="1800"/>
              <a:buChar char="●"/>
            </a:pPr>
            <a:r>
              <a:rPr lang="en"/>
              <a:t>A focal-plane array (FPA) is a sensor that detects infrared wavelengths and converts them into images.</a:t>
            </a:r>
            <a:endParaRPr/>
          </a:p>
          <a:p>
            <a:pPr marL="457200" lvl="0" indent="-342900" rtl="0">
              <a:lnSpc>
                <a:spcPct val="100000"/>
              </a:lnSpc>
              <a:spcBef>
                <a:spcPts val="0"/>
              </a:spcBef>
              <a:spcAft>
                <a:spcPts val="0"/>
              </a:spcAft>
              <a:buSzPts val="1800"/>
              <a:buChar char="●"/>
            </a:pPr>
            <a:r>
              <a:rPr lang="en"/>
              <a:t>Differences in FPA temperature may affect image value accuracy.</a:t>
            </a:r>
            <a:endParaRPr/>
          </a:p>
          <a:p>
            <a:pPr marL="457200" lvl="0" indent="-342900" rtl="0">
              <a:lnSpc>
                <a:spcPct val="100000"/>
              </a:lnSpc>
              <a:spcBef>
                <a:spcPts val="0"/>
              </a:spcBef>
              <a:spcAft>
                <a:spcPts val="0"/>
              </a:spcAft>
              <a:buSzPts val="1800"/>
              <a:buChar char="●"/>
            </a:pPr>
            <a:r>
              <a:rPr lang="en"/>
              <a:t>It is crucial to find the camera’s optimal operating temperature so that it with produce meaningful data.</a:t>
            </a:r>
            <a:endParaRPr/>
          </a:p>
          <a:p>
            <a:pPr marL="457200" lvl="0" indent="-342900" rtl="0">
              <a:lnSpc>
                <a:spcPct val="100000"/>
              </a:lnSpc>
              <a:spcBef>
                <a:spcPts val="0"/>
              </a:spcBef>
              <a:spcAft>
                <a:spcPts val="0"/>
              </a:spcAft>
              <a:buSzPts val="1800"/>
              <a:buChar char="●"/>
            </a:pPr>
            <a:r>
              <a:rPr lang="en"/>
              <a:t>Optimal FPA temperature can be found by pointing the camera at a blackbody and varying temperature while inside a vacuum chamber.</a:t>
            </a:r>
            <a:endParaRPr/>
          </a:p>
        </p:txBody>
      </p:sp>
      <p:pic>
        <p:nvPicPr>
          <p:cNvPr id="80" name="Shape 80"/>
          <p:cNvPicPr preferRelativeResize="0"/>
          <p:nvPr/>
        </p:nvPicPr>
        <p:blipFill>
          <a:blip r:embed="rId3">
            <a:alphaModFix/>
          </a:blip>
          <a:stretch>
            <a:fillRect/>
          </a:stretch>
        </p:blipFill>
        <p:spPr>
          <a:xfrm>
            <a:off x="5379475" y="1017725"/>
            <a:ext cx="3388803" cy="3388803"/>
          </a:xfrm>
          <a:prstGeom prst="rect">
            <a:avLst/>
          </a:prstGeom>
          <a:noFill/>
          <a:ln>
            <a:noFill/>
          </a:ln>
        </p:spPr>
      </p:pic>
      <p:sp>
        <p:nvSpPr>
          <p:cNvPr id="81" name="Shape 81"/>
          <p:cNvSpPr txBox="1"/>
          <p:nvPr/>
        </p:nvSpPr>
        <p:spPr>
          <a:xfrm>
            <a:off x="7904400" y="1234725"/>
            <a:ext cx="927900" cy="49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a:t>blackbody</a:t>
            </a:r>
            <a:endParaRPr sz="1200"/>
          </a:p>
        </p:txBody>
      </p:sp>
      <p:sp>
        <p:nvSpPr>
          <p:cNvPr id="82" name="Shape 82"/>
          <p:cNvSpPr txBox="1"/>
          <p:nvPr/>
        </p:nvSpPr>
        <p:spPr>
          <a:xfrm>
            <a:off x="7842750" y="2466575"/>
            <a:ext cx="1051200" cy="49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FLIR Tau 2</a:t>
            </a:r>
            <a:endParaRPr sz="1200"/>
          </a:p>
        </p:txBody>
      </p:sp>
      <p:sp>
        <p:nvSpPr>
          <p:cNvPr id="83" name="Shape 83"/>
          <p:cNvSpPr txBox="1"/>
          <p:nvPr/>
        </p:nvSpPr>
        <p:spPr>
          <a:xfrm>
            <a:off x="8109900" y="4149975"/>
            <a:ext cx="516900" cy="49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FPA</a:t>
            </a:r>
            <a:endParaRPr sz="1200"/>
          </a:p>
        </p:txBody>
      </p:sp>
      <p:sp>
        <p:nvSpPr>
          <p:cNvPr id="84" name="Shape 84"/>
          <p:cNvSpPr/>
          <p:nvPr/>
        </p:nvSpPr>
        <p:spPr>
          <a:xfrm>
            <a:off x="7715250" y="2359875"/>
            <a:ext cx="189000" cy="1790100"/>
          </a:xfrm>
          <a:prstGeom prst="rightBrace">
            <a:avLst>
              <a:gd name="adj1" fmla="val 8333"/>
              <a:gd name="adj2" fmla="val 17141"/>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85" name="Shape 85"/>
          <p:cNvCxnSpPr>
            <a:stCxn id="83" idx="1"/>
          </p:cNvCxnSpPr>
          <p:nvPr/>
        </p:nvCxnSpPr>
        <p:spPr>
          <a:xfrm rot="10800000">
            <a:off x="7401000" y="3938025"/>
            <a:ext cx="708900" cy="457500"/>
          </a:xfrm>
          <a:prstGeom prst="bentConnector3">
            <a:avLst>
              <a:gd name="adj1" fmla="val 83499"/>
            </a:avLst>
          </a:prstGeom>
          <a:noFill/>
          <a:ln w="9525" cap="flat" cmpd="sng">
            <a:solidFill>
              <a:srgbClr val="000000"/>
            </a:solidFill>
            <a:prstDash val="solid"/>
            <a:round/>
            <a:headEnd type="none" w="med" len="med"/>
            <a:tailEnd type="none" w="med" len="med"/>
          </a:ln>
        </p:spPr>
      </p:cxnSp>
      <p:sp>
        <p:nvSpPr>
          <p:cNvPr id="86" name="Shape 86"/>
          <p:cNvSpPr/>
          <p:nvPr/>
        </p:nvSpPr>
        <p:spPr>
          <a:xfrm>
            <a:off x="7868675" y="1300475"/>
            <a:ext cx="87600" cy="314100"/>
          </a:xfrm>
          <a:prstGeom prst="rightBrace">
            <a:avLst>
              <a:gd name="adj1" fmla="val 8333"/>
              <a:gd name="adj2" fmla="val 500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6137125" y="1103225"/>
            <a:ext cx="2812800" cy="357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txBox="1"/>
          <p:nvPr/>
        </p:nvSpPr>
        <p:spPr>
          <a:xfrm>
            <a:off x="7079575" y="743625"/>
            <a:ext cx="927900" cy="49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vacuum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Setup</a:t>
            </a:r>
            <a:endParaRPr/>
          </a:p>
        </p:txBody>
      </p:sp>
      <p:pic>
        <p:nvPicPr>
          <p:cNvPr id="94" name="Shape 94"/>
          <p:cNvPicPr preferRelativeResize="0"/>
          <p:nvPr/>
        </p:nvPicPr>
        <p:blipFill rotWithShape="1">
          <a:blip r:embed="rId3">
            <a:alphaModFix/>
          </a:blip>
          <a:srcRect b="20867"/>
          <a:stretch/>
        </p:blipFill>
        <p:spPr>
          <a:xfrm>
            <a:off x="5708350" y="1252650"/>
            <a:ext cx="3010150" cy="3023600"/>
          </a:xfrm>
          <a:prstGeom prst="rect">
            <a:avLst/>
          </a:prstGeom>
          <a:noFill/>
          <a:ln>
            <a:noFill/>
          </a:ln>
        </p:spPr>
      </p:pic>
      <p:grpSp>
        <p:nvGrpSpPr>
          <p:cNvPr id="95" name="Shape 95"/>
          <p:cNvGrpSpPr/>
          <p:nvPr/>
        </p:nvGrpSpPr>
        <p:grpSpPr>
          <a:xfrm>
            <a:off x="97775" y="1523975"/>
            <a:ext cx="5367550" cy="2752275"/>
            <a:chOff x="97775" y="1523975"/>
            <a:chExt cx="5367550" cy="2752275"/>
          </a:xfrm>
        </p:grpSpPr>
        <p:pic>
          <p:nvPicPr>
            <p:cNvPr id="96" name="Shape 96"/>
            <p:cNvPicPr preferRelativeResize="0"/>
            <p:nvPr/>
          </p:nvPicPr>
          <p:blipFill>
            <a:blip r:embed="rId4">
              <a:alphaModFix/>
            </a:blip>
            <a:stretch>
              <a:fillRect/>
            </a:stretch>
          </p:blipFill>
          <p:spPr>
            <a:xfrm>
              <a:off x="311701" y="1615975"/>
              <a:ext cx="4593948" cy="2296974"/>
            </a:xfrm>
            <a:prstGeom prst="rect">
              <a:avLst/>
            </a:prstGeom>
            <a:noFill/>
            <a:ln>
              <a:noFill/>
            </a:ln>
          </p:spPr>
        </p:pic>
        <p:sp>
          <p:nvSpPr>
            <p:cNvPr id="97" name="Shape 97"/>
            <p:cNvSpPr txBox="1"/>
            <p:nvPr/>
          </p:nvSpPr>
          <p:spPr>
            <a:xfrm>
              <a:off x="748850" y="1523975"/>
              <a:ext cx="1169400" cy="57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a:t>Thermistors</a:t>
              </a:r>
              <a:endParaRPr sz="1200"/>
            </a:p>
          </p:txBody>
        </p:sp>
        <p:sp>
          <p:nvSpPr>
            <p:cNvPr id="98" name="Shape 98"/>
            <p:cNvSpPr txBox="1"/>
            <p:nvPr/>
          </p:nvSpPr>
          <p:spPr>
            <a:xfrm>
              <a:off x="348375" y="3703550"/>
              <a:ext cx="1974900" cy="3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i="1"/>
                <a:t>Inside Vacuum Chamber</a:t>
              </a:r>
              <a:endParaRPr sz="1200" i="1"/>
            </a:p>
          </p:txBody>
        </p:sp>
        <p:sp>
          <p:nvSpPr>
            <p:cNvPr id="99" name="Shape 99"/>
            <p:cNvSpPr txBox="1"/>
            <p:nvPr/>
          </p:nvSpPr>
          <p:spPr>
            <a:xfrm>
              <a:off x="3008625" y="3703550"/>
              <a:ext cx="2456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i="1"/>
                <a:t>Outside Vacuum Chamber</a:t>
              </a:r>
              <a:endParaRPr sz="1200" i="1"/>
            </a:p>
          </p:txBody>
        </p:sp>
        <p:sp>
          <p:nvSpPr>
            <p:cNvPr id="100" name="Shape 100"/>
            <p:cNvSpPr txBox="1"/>
            <p:nvPr/>
          </p:nvSpPr>
          <p:spPr>
            <a:xfrm>
              <a:off x="3008613" y="3337550"/>
              <a:ext cx="542100" cy="3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D15</a:t>
              </a:r>
              <a:endParaRPr sz="1200"/>
            </a:p>
          </p:txBody>
        </p:sp>
        <p:sp>
          <p:nvSpPr>
            <p:cNvPr id="101" name="Shape 101"/>
            <p:cNvSpPr txBox="1"/>
            <p:nvPr/>
          </p:nvSpPr>
          <p:spPr>
            <a:xfrm>
              <a:off x="2323200" y="3050500"/>
              <a:ext cx="648900" cy="3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DAQ</a:t>
              </a:r>
              <a:endParaRPr sz="1200"/>
            </a:p>
          </p:txBody>
        </p:sp>
        <p:sp>
          <p:nvSpPr>
            <p:cNvPr id="102" name="Shape 102"/>
            <p:cNvSpPr txBox="1"/>
            <p:nvPr/>
          </p:nvSpPr>
          <p:spPr>
            <a:xfrm>
              <a:off x="3666775" y="2209200"/>
              <a:ext cx="10089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To Computer</a:t>
              </a:r>
              <a:endParaRPr sz="1200"/>
            </a:p>
          </p:txBody>
        </p:sp>
        <p:sp>
          <p:nvSpPr>
            <p:cNvPr id="103" name="Shape 103"/>
            <p:cNvSpPr txBox="1"/>
            <p:nvPr/>
          </p:nvSpPr>
          <p:spPr>
            <a:xfrm>
              <a:off x="97775" y="3296875"/>
              <a:ext cx="699000" cy="3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D-SUB</a:t>
              </a:r>
              <a:endParaRPr sz="1200"/>
            </a:p>
          </p:txBody>
        </p:sp>
      </p:grpSp>
      <p:sp>
        <p:nvSpPr>
          <p:cNvPr id="104" name="Shape 104"/>
          <p:cNvSpPr txBox="1"/>
          <p:nvPr/>
        </p:nvSpPr>
        <p:spPr>
          <a:xfrm>
            <a:off x="935200" y="4511175"/>
            <a:ext cx="3507000" cy="49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t>Figure 1. Diagram of the thermistor setup.</a:t>
            </a:r>
            <a:endParaRPr i="1"/>
          </a:p>
        </p:txBody>
      </p:sp>
      <p:sp>
        <p:nvSpPr>
          <p:cNvPr id="105" name="Shape 105"/>
          <p:cNvSpPr txBox="1"/>
          <p:nvPr/>
        </p:nvSpPr>
        <p:spPr>
          <a:xfrm>
            <a:off x="5539875" y="4511175"/>
            <a:ext cx="3347100" cy="49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i="1"/>
              <a:t>Figure 2. T-VAC test setup CAD model.</a:t>
            </a:r>
            <a:endParaRPr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Setup (cont.)</a:t>
            </a:r>
            <a:endParaRPr/>
          </a:p>
        </p:txBody>
      </p:sp>
      <p:pic>
        <p:nvPicPr>
          <p:cNvPr id="111" name="Shape 111"/>
          <p:cNvPicPr preferRelativeResize="0"/>
          <p:nvPr/>
        </p:nvPicPr>
        <p:blipFill>
          <a:blip r:embed="rId3">
            <a:alphaModFix/>
          </a:blip>
          <a:stretch>
            <a:fillRect/>
          </a:stretch>
        </p:blipFill>
        <p:spPr>
          <a:xfrm>
            <a:off x="561914" y="1300725"/>
            <a:ext cx="3908570" cy="2931428"/>
          </a:xfrm>
          <a:prstGeom prst="rect">
            <a:avLst/>
          </a:prstGeom>
          <a:noFill/>
          <a:ln>
            <a:noFill/>
          </a:ln>
        </p:spPr>
      </p:pic>
      <p:pic>
        <p:nvPicPr>
          <p:cNvPr id="112" name="Shape 112"/>
          <p:cNvPicPr preferRelativeResize="0"/>
          <p:nvPr/>
        </p:nvPicPr>
        <p:blipFill>
          <a:blip r:embed="rId4">
            <a:alphaModFix/>
          </a:blip>
          <a:stretch>
            <a:fillRect/>
          </a:stretch>
        </p:blipFill>
        <p:spPr>
          <a:xfrm>
            <a:off x="4673525" y="1300735"/>
            <a:ext cx="3908570" cy="29314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Results</a:t>
            </a:r>
            <a:endParaRPr/>
          </a:p>
        </p:txBody>
      </p:sp>
      <p:pic>
        <p:nvPicPr>
          <p:cNvPr id="118" name="Shape 118"/>
          <p:cNvPicPr preferRelativeResize="0"/>
          <p:nvPr/>
        </p:nvPicPr>
        <p:blipFill>
          <a:blip r:embed="rId3">
            <a:alphaModFix/>
          </a:blip>
          <a:stretch>
            <a:fillRect/>
          </a:stretch>
        </p:blipFill>
        <p:spPr>
          <a:xfrm>
            <a:off x="311701" y="1319000"/>
            <a:ext cx="4230075" cy="3172525"/>
          </a:xfrm>
          <a:prstGeom prst="rect">
            <a:avLst/>
          </a:prstGeom>
          <a:noFill/>
          <a:ln>
            <a:noFill/>
          </a:ln>
        </p:spPr>
      </p:pic>
      <p:pic>
        <p:nvPicPr>
          <p:cNvPr id="119" name="Shape 119"/>
          <p:cNvPicPr preferRelativeResize="0"/>
          <p:nvPr/>
        </p:nvPicPr>
        <p:blipFill>
          <a:blip r:embed="rId4">
            <a:alphaModFix/>
          </a:blip>
          <a:stretch>
            <a:fillRect/>
          </a:stretch>
        </p:blipFill>
        <p:spPr>
          <a:xfrm>
            <a:off x="4621126" y="1293725"/>
            <a:ext cx="4297425" cy="32230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Future Work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Possible Avenues of Error</a:t>
            </a:r>
            <a:endParaRPr/>
          </a:p>
        </p:txBody>
      </p:sp>
      <p:pic>
        <p:nvPicPr>
          <p:cNvPr id="130" name="Shape 130"/>
          <p:cNvPicPr preferRelativeResize="0"/>
          <p:nvPr/>
        </p:nvPicPr>
        <p:blipFill>
          <a:blip r:embed="rId3">
            <a:alphaModFix/>
          </a:blip>
          <a:stretch>
            <a:fillRect/>
          </a:stretch>
        </p:blipFill>
        <p:spPr>
          <a:xfrm>
            <a:off x="311700" y="1383150"/>
            <a:ext cx="4339800" cy="3064001"/>
          </a:xfrm>
          <a:prstGeom prst="rect">
            <a:avLst/>
          </a:prstGeom>
          <a:noFill/>
          <a:ln>
            <a:noFill/>
          </a:ln>
        </p:spPr>
      </p:pic>
      <p:pic>
        <p:nvPicPr>
          <p:cNvPr id="131" name="Shape 131"/>
          <p:cNvPicPr preferRelativeResize="0"/>
          <p:nvPr/>
        </p:nvPicPr>
        <p:blipFill>
          <a:blip r:embed="rId4">
            <a:alphaModFix/>
          </a:blip>
          <a:stretch>
            <a:fillRect/>
          </a:stretch>
        </p:blipFill>
        <p:spPr>
          <a:xfrm>
            <a:off x="4986975" y="1501800"/>
            <a:ext cx="3592350" cy="2826699"/>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475</Words>
  <Application>Microsoft Office PowerPoint</Application>
  <PresentationFormat>On-screen Show (16:9)</PresentationFormat>
  <Paragraphs>55</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Proxima Nova</vt:lpstr>
      <vt:lpstr>Arial</vt:lpstr>
      <vt:lpstr>Spearmint</vt:lpstr>
      <vt:lpstr>Phoenix CubeSat: Radiometric Work on the Payload Camera</vt:lpstr>
      <vt:lpstr>Overview</vt:lpstr>
      <vt:lpstr>Thermal Vacuum Test</vt:lpstr>
      <vt:lpstr>Thermal Vacuum Test - Overview</vt:lpstr>
      <vt:lpstr>Thermal Vacuum Test - Setup</vt:lpstr>
      <vt:lpstr>Thermal Vacuum Test - Setup (cont.)</vt:lpstr>
      <vt:lpstr>Thermal Vacuum Test - Results</vt:lpstr>
      <vt:lpstr>Future Work</vt:lpstr>
      <vt:lpstr>Thermal Vacuum Test - Possible Avenues of Error</vt:lpstr>
      <vt:lpstr>Lunar Imaging</vt:lpstr>
      <vt:lpstr>Lunar Imaging Test - Overview</vt:lpstr>
      <vt:lpstr>Lunar Imaging Test - Setup</vt:lpstr>
      <vt:lpstr>Lunar Imaging Test - Setup</vt:lpstr>
      <vt:lpstr>Lunar Imaging Test - Results </vt:lpstr>
      <vt:lpstr>Lunar Imaging Test - Results </vt:lpstr>
      <vt:lpstr>Lunar Imaging Test - Results </vt:lpstr>
      <vt:lpstr>Future Work</vt:lpstr>
      <vt:lpstr>Lunar Imaging/Atmospheric Modeling</vt:lpstr>
      <vt:lpstr>Manipulating the Raw Data from the Camera</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Phoenix CubeSat: Radiometric Work on the Payload Camera</dc:title>
  <cp:lastModifiedBy>Theresa C. Hentz</cp:lastModifiedBy>
  <cp:revision>1</cp:revision>
  <dcterms:modified xsi:type="dcterms:W3CDTF">2018-04-03T23:50:37Z</dcterms:modified>
</cp:coreProperties>
</file>